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84" r:id="rId3"/>
    <p:sldId id="264" r:id="rId4"/>
    <p:sldId id="276" r:id="rId5"/>
    <p:sldId id="282" r:id="rId6"/>
    <p:sldId id="277" r:id="rId7"/>
    <p:sldId id="279" r:id="rId8"/>
    <p:sldId id="283" r:id="rId9"/>
    <p:sldId id="281" r:id="rId10"/>
    <p:sldId id="280" r:id="rId11"/>
    <p:sldId id="28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A90"/>
    <a:srgbClr val="EB9415"/>
    <a:srgbClr val="4C6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81" d="100"/>
          <a:sy n="81" d="100"/>
        </p:scale>
        <p:origin x="-2256" y="-3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C2424-BD81-4516-B419-802FFDB8C7E3}"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D47F59C3-D5C4-479B-8237-E3787F41F62C}">
      <dgm:prSet/>
      <dgm:spPr/>
      <dgm:t>
        <a:bodyPr/>
        <a:lstStyle/>
        <a:p>
          <a:r>
            <a:rPr lang="en-US" b="1" dirty="0" smtClean="0"/>
            <a:t>Description:  This five part training provides a detailed, step by step approach to helping individuals with intellectual/developmental disabilities rapidly move into the community based, competitive employment environment. </a:t>
          </a:r>
          <a:endParaRPr lang="en-US" dirty="0"/>
        </a:p>
      </dgm:t>
    </dgm:pt>
    <dgm:pt modelId="{827FD15E-1979-434E-B54E-453EA7B16AD5}" type="parTrans" cxnId="{213407EF-FCA5-47F4-9166-11C4F6C404D9}">
      <dgm:prSet/>
      <dgm:spPr/>
      <dgm:t>
        <a:bodyPr/>
        <a:lstStyle/>
        <a:p>
          <a:endParaRPr lang="en-US"/>
        </a:p>
      </dgm:t>
    </dgm:pt>
    <dgm:pt modelId="{D9C34D32-F532-4D97-848F-94E54C3A0AFF}" type="sibTrans" cxnId="{213407EF-FCA5-47F4-9166-11C4F6C404D9}">
      <dgm:prSet/>
      <dgm:spPr/>
      <dgm:t>
        <a:bodyPr/>
        <a:lstStyle/>
        <a:p>
          <a:endParaRPr lang="en-US"/>
        </a:p>
      </dgm:t>
    </dgm:pt>
    <dgm:pt modelId="{6C5ACA12-0B36-4B93-97FF-057EAD0ACF1C}" type="pres">
      <dgm:prSet presAssocID="{21AC2424-BD81-4516-B419-802FFDB8C7E3}" presName="Name0" presStyleCnt="0">
        <dgm:presLayoutVars>
          <dgm:dir/>
          <dgm:animLvl val="lvl"/>
          <dgm:resizeHandles val="exact"/>
        </dgm:presLayoutVars>
      </dgm:prSet>
      <dgm:spPr/>
      <dgm:t>
        <a:bodyPr/>
        <a:lstStyle/>
        <a:p>
          <a:endParaRPr lang="en-US"/>
        </a:p>
      </dgm:t>
    </dgm:pt>
    <dgm:pt modelId="{18CDCAEE-15FE-4355-B671-FF8FA875FDF9}" type="pres">
      <dgm:prSet presAssocID="{21AC2424-BD81-4516-B419-802FFDB8C7E3}" presName="dummy" presStyleCnt="0"/>
      <dgm:spPr/>
    </dgm:pt>
    <dgm:pt modelId="{B0F7EF38-A1ED-446D-963C-DCDBCAEA5C67}" type="pres">
      <dgm:prSet presAssocID="{21AC2424-BD81-4516-B419-802FFDB8C7E3}" presName="linH" presStyleCnt="0"/>
      <dgm:spPr/>
    </dgm:pt>
    <dgm:pt modelId="{57E9A33E-12BD-48BE-BE6A-B7DC4C109DC3}" type="pres">
      <dgm:prSet presAssocID="{21AC2424-BD81-4516-B419-802FFDB8C7E3}" presName="padding1" presStyleCnt="0"/>
      <dgm:spPr/>
    </dgm:pt>
    <dgm:pt modelId="{56BD51FC-92AA-4D50-9D89-DE42776A95C1}" type="pres">
      <dgm:prSet presAssocID="{D47F59C3-D5C4-479B-8237-E3787F41F62C}" presName="linV" presStyleCnt="0"/>
      <dgm:spPr/>
    </dgm:pt>
    <dgm:pt modelId="{1C85CF68-7126-448C-A88F-722D37AFF095}" type="pres">
      <dgm:prSet presAssocID="{D47F59C3-D5C4-479B-8237-E3787F41F62C}" presName="spVertical1" presStyleCnt="0"/>
      <dgm:spPr/>
    </dgm:pt>
    <dgm:pt modelId="{74D5F6E7-E51B-4F64-8AED-EEB2D153ACFD}" type="pres">
      <dgm:prSet presAssocID="{D47F59C3-D5C4-479B-8237-E3787F41F62C}" presName="parTx" presStyleLbl="revTx" presStyleIdx="0" presStyleCnt="1">
        <dgm:presLayoutVars>
          <dgm:chMax val="0"/>
          <dgm:chPref val="0"/>
          <dgm:bulletEnabled val="1"/>
        </dgm:presLayoutVars>
      </dgm:prSet>
      <dgm:spPr/>
      <dgm:t>
        <a:bodyPr/>
        <a:lstStyle/>
        <a:p>
          <a:endParaRPr lang="en-US"/>
        </a:p>
      </dgm:t>
    </dgm:pt>
    <dgm:pt modelId="{B83863A4-FFF8-4946-B572-C2BCCFE5EFEC}" type="pres">
      <dgm:prSet presAssocID="{D47F59C3-D5C4-479B-8237-E3787F41F62C}" presName="spVertical2" presStyleCnt="0"/>
      <dgm:spPr/>
    </dgm:pt>
    <dgm:pt modelId="{A7982D0B-4083-4B1D-BCBD-536C7C16CA9B}" type="pres">
      <dgm:prSet presAssocID="{D47F59C3-D5C4-479B-8237-E3787F41F62C}" presName="spVertical3" presStyleCnt="0"/>
      <dgm:spPr/>
    </dgm:pt>
    <dgm:pt modelId="{03A52EF6-09D8-40A2-9991-07D5601664A6}" type="pres">
      <dgm:prSet presAssocID="{21AC2424-BD81-4516-B419-802FFDB8C7E3}" presName="padding2" presStyleCnt="0"/>
      <dgm:spPr/>
    </dgm:pt>
    <dgm:pt modelId="{B9FE5886-D696-4EE5-BE72-1F7E9D80940C}" type="pres">
      <dgm:prSet presAssocID="{21AC2424-BD81-4516-B419-802FFDB8C7E3}" presName="negArrow" presStyleCnt="0"/>
      <dgm:spPr/>
    </dgm:pt>
    <dgm:pt modelId="{B50AACEC-1230-4213-9857-4C6B155540C2}" type="pres">
      <dgm:prSet presAssocID="{21AC2424-BD81-4516-B419-802FFDB8C7E3}" presName="backgroundArrow" presStyleLbl="node1" presStyleIdx="0" presStyleCnt="1" custLinFactNeighborX="926" custLinFactNeighborY="-132"/>
      <dgm:spPr>
        <a:solidFill>
          <a:srgbClr val="FFC000"/>
        </a:solidFill>
      </dgm:spPr>
      <dgm:t>
        <a:bodyPr/>
        <a:lstStyle/>
        <a:p>
          <a:endParaRPr lang="en-US"/>
        </a:p>
      </dgm:t>
    </dgm:pt>
  </dgm:ptLst>
  <dgm:cxnLst>
    <dgm:cxn modelId="{213407EF-FCA5-47F4-9166-11C4F6C404D9}" srcId="{21AC2424-BD81-4516-B419-802FFDB8C7E3}" destId="{D47F59C3-D5C4-479B-8237-E3787F41F62C}" srcOrd="0" destOrd="0" parTransId="{827FD15E-1979-434E-B54E-453EA7B16AD5}" sibTransId="{D9C34D32-F532-4D97-848F-94E54C3A0AFF}"/>
    <dgm:cxn modelId="{51F34528-3B95-414A-8106-4447C0458A26}" type="presOf" srcId="{D47F59C3-D5C4-479B-8237-E3787F41F62C}" destId="{74D5F6E7-E51B-4F64-8AED-EEB2D153ACFD}" srcOrd="0" destOrd="0" presId="urn:microsoft.com/office/officeart/2005/8/layout/hProcess3"/>
    <dgm:cxn modelId="{76384F1B-E657-41C6-86EB-B1F5B1384AFA}" type="presOf" srcId="{21AC2424-BD81-4516-B419-802FFDB8C7E3}" destId="{6C5ACA12-0B36-4B93-97FF-057EAD0ACF1C}" srcOrd="0" destOrd="0" presId="urn:microsoft.com/office/officeart/2005/8/layout/hProcess3"/>
    <dgm:cxn modelId="{7DA95B2B-3ABE-421E-8560-372CB5C19B1F}" type="presParOf" srcId="{6C5ACA12-0B36-4B93-97FF-057EAD0ACF1C}" destId="{18CDCAEE-15FE-4355-B671-FF8FA875FDF9}" srcOrd="0" destOrd="0" presId="urn:microsoft.com/office/officeart/2005/8/layout/hProcess3"/>
    <dgm:cxn modelId="{F71A6076-746E-4F10-9BE2-2CEA5618E6D5}" type="presParOf" srcId="{6C5ACA12-0B36-4B93-97FF-057EAD0ACF1C}" destId="{B0F7EF38-A1ED-446D-963C-DCDBCAEA5C67}" srcOrd="1" destOrd="0" presId="urn:microsoft.com/office/officeart/2005/8/layout/hProcess3"/>
    <dgm:cxn modelId="{141B0756-A75D-4475-8705-E81AEA0F3A35}" type="presParOf" srcId="{B0F7EF38-A1ED-446D-963C-DCDBCAEA5C67}" destId="{57E9A33E-12BD-48BE-BE6A-B7DC4C109DC3}" srcOrd="0" destOrd="0" presId="urn:microsoft.com/office/officeart/2005/8/layout/hProcess3"/>
    <dgm:cxn modelId="{23EFA580-0717-49EC-AEF9-5E9F17FFB5A2}" type="presParOf" srcId="{B0F7EF38-A1ED-446D-963C-DCDBCAEA5C67}" destId="{56BD51FC-92AA-4D50-9D89-DE42776A95C1}" srcOrd="1" destOrd="0" presId="urn:microsoft.com/office/officeart/2005/8/layout/hProcess3"/>
    <dgm:cxn modelId="{7F2DE662-47DD-416F-88CF-9D270D3AE077}" type="presParOf" srcId="{56BD51FC-92AA-4D50-9D89-DE42776A95C1}" destId="{1C85CF68-7126-448C-A88F-722D37AFF095}" srcOrd="0" destOrd="0" presId="urn:microsoft.com/office/officeart/2005/8/layout/hProcess3"/>
    <dgm:cxn modelId="{295BF95B-AB78-4E48-A6F6-D977FF5D1A88}" type="presParOf" srcId="{56BD51FC-92AA-4D50-9D89-DE42776A95C1}" destId="{74D5F6E7-E51B-4F64-8AED-EEB2D153ACFD}" srcOrd="1" destOrd="0" presId="urn:microsoft.com/office/officeart/2005/8/layout/hProcess3"/>
    <dgm:cxn modelId="{A455A356-B0A3-435C-B54E-1CF40D87F3DA}" type="presParOf" srcId="{56BD51FC-92AA-4D50-9D89-DE42776A95C1}" destId="{B83863A4-FFF8-4946-B572-C2BCCFE5EFEC}" srcOrd="2" destOrd="0" presId="urn:microsoft.com/office/officeart/2005/8/layout/hProcess3"/>
    <dgm:cxn modelId="{500764AD-95AE-40B9-A0E6-8E91BF814DD2}" type="presParOf" srcId="{56BD51FC-92AA-4D50-9D89-DE42776A95C1}" destId="{A7982D0B-4083-4B1D-BCBD-536C7C16CA9B}" srcOrd="3" destOrd="0" presId="urn:microsoft.com/office/officeart/2005/8/layout/hProcess3"/>
    <dgm:cxn modelId="{D65E5C1C-5360-4C62-B62B-E3D5063D00B3}" type="presParOf" srcId="{B0F7EF38-A1ED-446D-963C-DCDBCAEA5C67}" destId="{03A52EF6-09D8-40A2-9991-07D5601664A6}" srcOrd="2" destOrd="0" presId="urn:microsoft.com/office/officeart/2005/8/layout/hProcess3"/>
    <dgm:cxn modelId="{B7E1242D-3BE9-4EE7-974B-A928F1920170}" type="presParOf" srcId="{B0F7EF38-A1ED-446D-963C-DCDBCAEA5C67}" destId="{B9FE5886-D696-4EE5-BE72-1F7E9D80940C}" srcOrd="3" destOrd="0" presId="urn:microsoft.com/office/officeart/2005/8/layout/hProcess3"/>
    <dgm:cxn modelId="{C6BB868E-06DB-4312-B0B2-7F11EFA14A15}" type="presParOf" srcId="{B0F7EF38-A1ED-446D-963C-DCDBCAEA5C67}" destId="{B50AACEC-1230-4213-9857-4C6B155540C2}"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AACEC-1230-4213-9857-4C6B155540C2}">
      <dsp:nvSpPr>
        <dsp:cNvPr id="0" name=""/>
        <dsp:cNvSpPr/>
      </dsp:nvSpPr>
      <dsp:spPr>
        <a:xfrm>
          <a:off x="0" y="518668"/>
          <a:ext cx="8229600" cy="3069359"/>
        </a:xfrm>
        <a:prstGeom prst="rightArrow">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D5F6E7-E51B-4F64-8AED-EEB2D153ACFD}">
      <dsp:nvSpPr>
        <dsp:cNvPr id="0" name=""/>
        <dsp:cNvSpPr/>
      </dsp:nvSpPr>
      <dsp:spPr>
        <a:xfrm>
          <a:off x="663832" y="1290060"/>
          <a:ext cx="6742807" cy="1534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r>
            <a:rPr lang="en-US" sz="2100" b="1" kern="1200" dirty="0" smtClean="0"/>
            <a:t>Description:  This five part training provides a detailed, step by step approach to helping individuals with intellectual/developmental disabilities rapidly move into the community based, competitive employment environment. </a:t>
          </a:r>
          <a:endParaRPr lang="en-US" sz="2100" kern="1200" dirty="0"/>
        </a:p>
      </dsp:txBody>
      <dsp:txXfrm>
        <a:off x="663832" y="1290060"/>
        <a:ext cx="6742807" cy="15346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F6B8B7-55A7-4B26-B17F-BF1282A56377}" type="datetimeFigureOut">
              <a:rPr lang="en-US" smtClean="0"/>
              <a:pPr/>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F07A29-3E5B-4C39-BBAD-0E4FD3C68C98}" type="slidenum">
              <a:rPr lang="en-US" smtClean="0"/>
              <a:pPr/>
              <a:t>‹#›</a:t>
            </a:fld>
            <a:endParaRPr lang="en-US"/>
          </a:p>
        </p:txBody>
      </p:sp>
    </p:spTree>
    <p:extLst>
      <p:ext uri="{BB962C8B-B14F-4D97-AF65-F5344CB8AC3E}">
        <p14:creationId xmlns:p14="http://schemas.microsoft.com/office/powerpoint/2010/main" val="1616130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07A29-3E5B-4C39-BBAD-0E4FD3C68C98}" type="slidenum">
              <a:rPr lang="en-US" smtClean="0"/>
              <a:pPr/>
              <a:t>3</a:t>
            </a:fld>
            <a:endParaRPr lang="en-US"/>
          </a:p>
        </p:txBody>
      </p:sp>
    </p:spTree>
    <p:extLst>
      <p:ext uri="{BB962C8B-B14F-4D97-AF65-F5344CB8AC3E}">
        <p14:creationId xmlns:p14="http://schemas.microsoft.com/office/powerpoint/2010/main" val="233427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822E41-8CC4-43A2-B2C7-5338065A8C91}" type="datetime1">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284631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63349-26CF-4CB2-841F-18FBE22F58AC}" type="datetime1">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631440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D6C2E-CA94-401D-B75F-1DF56BF6248B}" type="datetime1">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424207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8A9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14800"/>
          </a:xfrm>
        </p:spPr>
        <p:txBody>
          <a:bodyPr/>
          <a:lstStyle>
            <a:lvl1pPr>
              <a:defRPr>
                <a:solidFill>
                  <a:srgbClr val="0A8A90"/>
                </a:solidFill>
              </a:defRPr>
            </a:lvl1pPr>
            <a:lvl2pPr>
              <a:defRPr>
                <a:solidFill>
                  <a:srgbClr val="0A8A90"/>
                </a:solidFill>
              </a:defRPr>
            </a:lvl2pPr>
            <a:lvl3pPr>
              <a:defRPr>
                <a:solidFill>
                  <a:srgbClr val="0A8A90"/>
                </a:solidFill>
              </a:defRPr>
            </a:lvl3pPr>
            <a:lvl4pPr>
              <a:defRPr>
                <a:solidFill>
                  <a:srgbClr val="0A8A90"/>
                </a:solidFill>
              </a:defRPr>
            </a:lvl4pPr>
            <a:lvl5pPr>
              <a:defRPr>
                <a:solidFill>
                  <a:srgbClr val="0A8A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F2DE775-F237-4F08-95B2-C52A9EA840B0}" type="datetime1">
              <a:rPr lang="en-US" smtClean="0"/>
              <a:pPr/>
              <a:t>1/15/2015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806C5C-B0EC-4DDB-B31D-7B7F9248BD7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5886196"/>
            <a:ext cx="2209800" cy="927607"/>
          </a:xfrm>
          <a:prstGeom prst="rect">
            <a:avLst/>
          </a:prstGeom>
        </p:spPr>
      </p:pic>
    </p:spTree>
    <p:extLst>
      <p:ext uri="{BB962C8B-B14F-4D97-AF65-F5344CB8AC3E}">
        <p14:creationId xmlns:p14="http://schemas.microsoft.com/office/powerpoint/2010/main" val="1777284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71164-0B3E-4841-8F29-50E11064635D}" type="datetime1">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124933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CAB125-59DB-4D38-A7D7-F059D23EC7A7}" type="datetime1">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103215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E3C3B-A372-4074-89EC-DCB04CB4FBF4}" type="datetime1">
              <a:rPr lang="en-US" smtClean="0"/>
              <a:pPr/>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331707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1D821-307F-4ADA-ADA2-50968777BB2A}" type="datetime1">
              <a:rPr lang="en-US" smtClean="0"/>
              <a:pPr/>
              <a:t>1/15/2015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806C5C-B0EC-4DDB-B31D-7B7F9248BD7B}"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7700" y="228600"/>
            <a:ext cx="2133600" cy="978408"/>
          </a:xfrm>
          <a:prstGeom prst="rect">
            <a:avLst/>
          </a:prstGeom>
        </p:spPr>
      </p:pic>
    </p:spTree>
    <p:extLst>
      <p:ext uri="{BB962C8B-B14F-4D97-AF65-F5344CB8AC3E}">
        <p14:creationId xmlns:p14="http://schemas.microsoft.com/office/powerpoint/2010/main" val="259701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079E4-EAA9-4DC5-9560-387D01E4DA19}" type="datetime1">
              <a:rPr lang="en-US" smtClean="0"/>
              <a:pPr/>
              <a:t>1/15/2015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5816600"/>
            <a:ext cx="2338324" cy="902208"/>
          </a:xfrm>
          <a:prstGeom prst="rect">
            <a:avLst/>
          </a:prstGeom>
        </p:spPr>
      </p:pic>
    </p:spTree>
    <p:extLst>
      <p:ext uri="{BB962C8B-B14F-4D97-AF65-F5344CB8AC3E}">
        <p14:creationId xmlns:p14="http://schemas.microsoft.com/office/powerpoint/2010/main" val="56211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6E392-A9D7-4E34-B7D3-FE095596ADA7}" type="datetime1">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81995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8024C-2CCF-40E4-BD4E-311D8E6D69C1}" type="datetime1">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06C5C-B0EC-4DDB-B31D-7B7F9248BD7B}" type="slidenum">
              <a:rPr lang="en-US" smtClean="0"/>
              <a:pPr/>
              <a:t>‹#›</a:t>
            </a:fld>
            <a:endParaRPr lang="en-US"/>
          </a:p>
        </p:txBody>
      </p:sp>
    </p:spTree>
    <p:extLst>
      <p:ext uri="{BB962C8B-B14F-4D97-AF65-F5344CB8AC3E}">
        <p14:creationId xmlns:p14="http://schemas.microsoft.com/office/powerpoint/2010/main" val="95065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60074-C377-4790-9766-1C242B0E2123}" type="datetime1">
              <a:rPr lang="en-US" smtClean="0"/>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06C5C-B0EC-4DDB-B31D-7B7F9248BD7B}" type="slidenum">
              <a:rPr lang="en-US" smtClean="0"/>
              <a:pPr/>
              <a:t>‹#›</a:t>
            </a:fld>
            <a:endParaRPr lang="en-US"/>
          </a:p>
        </p:txBody>
      </p:sp>
    </p:spTree>
    <p:extLst>
      <p:ext uri="{BB962C8B-B14F-4D97-AF65-F5344CB8AC3E}">
        <p14:creationId xmlns:p14="http://schemas.microsoft.com/office/powerpoint/2010/main" val="3722026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953000"/>
            <a:ext cx="8000999" cy="1251204"/>
          </a:xfrm>
        </p:spPr>
        <p:txBody>
          <a:bodyPr>
            <a:normAutofit fontScale="62500" lnSpcReduction="20000"/>
          </a:bodyPr>
          <a:lstStyle/>
          <a:p>
            <a:r>
              <a:rPr lang="en-US" b="1" dirty="0" smtClean="0">
                <a:solidFill>
                  <a:schemeClr val="tx1"/>
                </a:solidFill>
              </a:rPr>
              <a:t>Practice Improvement Institute</a:t>
            </a:r>
          </a:p>
          <a:p>
            <a:r>
              <a:rPr lang="en-US" b="1" dirty="0" smtClean="0">
                <a:solidFill>
                  <a:schemeClr val="tx1"/>
                </a:solidFill>
              </a:rPr>
              <a:t>Rapid Job Placement Series:  Now is NOT the Time to Ask “Is the Family On Board?” </a:t>
            </a:r>
          </a:p>
          <a:p>
            <a:r>
              <a:rPr lang="en-US" b="1" dirty="0" smtClean="0">
                <a:solidFill>
                  <a:schemeClr val="tx1"/>
                </a:solidFill>
              </a:rPr>
              <a:t>January 15, 2015  9:00-10:00 EST </a:t>
            </a:r>
            <a:endParaRPr lang="en-US" b="1"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48996"/>
            <a:ext cx="8153400" cy="4299204"/>
          </a:xfrm>
          <a:prstGeom prst="rect">
            <a:avLst/>
          </a:prstGeom>
        </p:spPr>
      </p:pic>
    </p:spTree>
    <p:extLst>
      <p:ext uri="{BB962C8B-B14F-4D97-AF65-F5344CB8AC3E}">
        <p14:creationId xmlns:p14="http://schemas.microsoft.com/office/powerpoint/2010/main" val="2275546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marL="342900" indent="-342900"/>
            <a:r>
              <a:rPr lang="en-US" dirty="0"/>
              <a:t>Voice of a </a:t>
            </a:r>
            <a:r>
              <a:rPr lang="en-US" dirty="0" smtClean="0"/>
              <a:t>Family </a:t>
            </a:r>
            <a:r>
              <a:rPr lang="en-US" dirty="0"/>
              <a:t>M</a:t>
            </a:r>
            <a:r>
              <a:rPr lang="en-US" dirty="0" smtClean="0"/>
              <a:t>ember</a:t>
            </a:r>
            <a:endParaRPr lang="en-US" dirty="0"/>
          </a:p>
        </p:txBody>
      </p:sp>
      <p:sp>
        <p:nvSpPr>
          <p:cNvPr id="3" name="Content Placeholder 2"/>
          <p:cNvSpPr>
            <a:spLocks noGrp="1"/>
          </p:cNvSpPr>
          <p:nvPr>
            <p:ph idx="1"/>
          </p:nvPr>
        </p:nvSpPr>
        <p:spPr>
          <a:xfrm>
            <a:off x="990600" y="1066800"/>
            <a:ext cx="7562850" cy="4114800"/>
          </a:xfrm>
        </p:spPr>
        <p:txBody>
          <a:bodyPr>
            <a:noAutofit/>
          </a:bodyPr>
          <a:lstStyle/>
          <a:p>
            <a:r>
              <a:rPr lang="en-US" dirty="0"/>
              <a:t>Ways to change </a:t>
            </a:r>
            <a:r>
              <a:rPr lang="en-US" dirty="0" smtClean="0"/>
              <a:t>perspectives</a:t>
            </a:r>
          </a:p>
          <a:p>
            <a:r>
              <a:rPr lang="en-US" dirty="0" smtClean="0"/>
              <a:t>From one family member to another  </a:t>
            </a:r>
            <a:endParaRPr lang="en-US" dirty="0"/>
          </a:p>
          <a:p>
            <a:pPr lvl="1"/>
            <a:r>
              <a:rPr lang="en-US" sz="2400" dirty="0" smtClean="0"/>
              <a:t>Gatherings to talk about their concerns</a:t>
            </a:r>
          </a:p>
          <a:p>
            <a:pPr lvl="1"/>
            <a:r>
              <a:rPr lang="en-US" sz="2400" dirty="0" smtClean="0"/>
              <a:t>Letters from family members describing their experiences</a:t>
            </a:r>
          </a:p>
          <a:p>
            <a:pPr lvl="1"/>
            <a:r>
              <a:rPr lang="en-US" sz="2400" dirty="0" smtClean="0"/>
              <a:t>Family to family mentors and coaches</a:t>
            </a:r>
          </a:p>
          <a:p>
            <a:pPr lvl="1"/>
            <a:endParaRPr lang="en-US" sz="2400"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10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43400"/>
            <a:ext cx="28575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90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of the Participant </a:t>
            </a:r>
            <a:endParaRPr lang="en-US" dirty="0"/>
          </a:p>
        </p:txBody>
      </p:sp>
      <p:sp>
        <p:nvSpPr>
          <p:cNvPr id="3" name="Content Placeholder 2"/>
          <p:cNvSpPr>
            <a:spLocks noGrp="1"/>
          </p:cNvSpPr>
          <p:nvPr>
            <p:ph idx="1"/>
          </p:nvPr>
        </p:nvSpPr>
        <p:spPr>
          <a:xfrm>
            <a:off x="457200" y="1371600"/>
            <a:ext cx="8229600" cy="4114800"/>
          </a:xfrm>
        </p:spPr>
        <p:txBody>
          <a:bodyPr>
            <a:normAutofit fontScale="92500"/>
          </a:bodyPr>
          <a:lstStyle/>
          <a:p>
            <a:r>
              <a:rPr lang="en-US" dirty="0" smtClean="0"/>
              <a:t>Sometimes when family members discourage participants from pursuing work...</a:t>
            </a:r>
          </a:p>
          <a:p>
            <a:r>
              <a:rPr lang="en-US" dirty="0" smtClean="0"/>
              <a:t>Participants do not want to argue or disappoint them</a:t>
            </a:r>
          </a:p>
          <a:p>
            <a:r>
              <a:rPr lang="en-US" dirty="0" smtClean="0"/>
              <a:t>So they say that they do not want to go to work...</a:t>
            </a:r>
          </a:p>
          <a:p>
            <a:r>
              <a:rPr lang="en-US" dirty="0" smtClean="0"/>
              <a:t> Helping the </a:t>
            </a:r>
            <a:r>
              <a:rPr lang="en-US" dirty="0"/>
              <a:t>participant talk to their family </a:t>
            </a:r>
            <a:r>
              <a:rPr lang="en-US" dirty="0" smtClean="0"/>
              <a:t>about work is an important step in the process </a:t>
            </a:r>
            <a:endParaRPr lang="en-US" dirty="0"/>
          </a:p>
          <a:p>
            <a:endParaRPr lang="en-US"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11</a:t>
            </a:fld>
            <a:endParaRPr lang="en-US"/>
          </a:p>
        </p:txBody>
      </p:sp>
    </p:spTree>
    <p:extLst>
      <p:ext uri="{BB962C8B-B14F-4D97-AF65-F5344CB8AC3E}">
        <p14:creationId xmlns:p14="http://schemas.microsoft.com/office/powerpoint/2010/main" val="252587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Practice Improvement Institute Faculty:  Rapid Job Placement Series </a:t>
            </a:r>
            <a:endParaRPr lang="en-US" sz="3600"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2</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220" y="2495358"/>
            <a:ext cx="1325359" cy="1555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90600" y="4056185"/>
            <a:ext cx="1752600" cy="738664"/>
          </a:xfrm>
          <a:prstGeom prst="rect">
            <a:avLst/>
          </a:prstGeom>
          <a:noFill/>
        </p:spPr>
        <p:txBody>
          <a:bodyPr wrap="square" rtlCol="0">
            <a:spAutoFit/>
          </a:bodyPr>
          <a:lstStyle/>
          <a:p>
            <a:pPr algn="ctr"/>
            <a:r>
              <a:rPr lang="en-US" sz="1400" b="1" dirty="0" smtClean="0"/>
              <a:t>Lorrie Lutz</a:t>
            </a:r>
          </a:p>
          <a:p>
            <a:pPr algn="ctr"/>
            <a:r>
              <a:rPr lang="en-US" sz="1400" dirty="0" smtClean="0"/>
              <a:t>Fedcap’s Chief Strategy Officer</a:t>
            </a:r>
            <a:endParaRPr lang="en-US" sz="1400" dirty="0"/>
          </a:p>
        </p:txBody>
      </p:sp>
      <p:pic>
        <p:nvPicPr>
          <p:cNvPr id="2050" name="Picture 2" descr="C:\Users\Lorrie Lutz\AppData\Local\Microsoft\Windows\Temporary Internet Files\Content.Outlook\O2W2Z8DP\gene-bio-22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723" y="2467818"/>
            <a:ext cx="1383831" cy="16000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35040" y="4097104"/>
            <a:ext cx="1809750" cy="738664"/>
          </a:xfrm>
          <a:prstGeom prst="rect">
            <a:avLst/>
          </a:prstGeom>
          <a:noFill/>
        </p:spPr>
        <p:txBody>
          <a:bodyPr wrap="square" rtlCol="0">
            <a:spAutoFit/>
          </a:bodyPr>
          <a:lstStyle/>
          <a:p>
            <a:pPr algn="ctr"/>
            <a:r>
              <a:rPr lang="en-US" sz="1400" b="1" dirty="0"/>
              <a:t>Eugene Gloss</a:t>
            </a:r>
          </a:p>
          <a:p>
            <a:pPr algn="ctr"/>
            <a:r>
              <a:rPr lang="en-US" sz="1400" dirty="0"/>
              <a:t>Director of Programs in New England</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799" y="2452780"/>
            <a:ext cx="1522855" cy="16443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0671" y="2417885"/>
            <a:ext cx="1265959" cy="1638300"/>
          </a:xfrm>
          <a:prstGeom prst="rect">
            <a:avLst/>
          </a:prstGeom>
        </p:spPr>
      </p:pic>
      <p:sp>
        <p:nvSpPr>
          <p:cNvPr id="10" name="TextBox 9"/>
          <p:cNvSpPr txBox="1"/>
          <p:nvPr/>
        </p:nvSpPr>
        <p:spPr>
          <a:xfrm>
            <a:off x="4709266" y="4061825"/>
            <a:ext cx="1809750" cy="954107"/>
          </a:xfrm>
          <a:prstGeom prst="rect">
            <a:avLst/>
          </a:prstGeom>
          <a:noFill/>
        </p:spPr>
        <p:txBody>
          <a:bodyPr wrap="square" rtlCol="0">
            <a:spAutoFit/>
          </a:bodyPr>
          <a:lstStyle/>
          <a:p>
            <a:pPr algn="ctr"/>
            <a:r>
              <a:rPr lang="en-US" sz="1400" b="1" dirty="0" smtClean="0"/>
              <a:t>Donna Keefe</a:t>
            </a:r>
            <a:endParaRPr lang="en-US" sz="1400" b="1" dirty="0"/>
          </a:p>
          <a:p>
            <a:pPr algn="ctr"/>
            <a:r>
              <a:rPr lang="en-US" sz="1400" dirty="0" smtClean="0"/>
              <a:t>New England Director of Admission and Client Services</a:t>
            </a:r>
            <a:endParaRPr lang="en-US" sz="1400" dirty="0"/>
          </a:p>
        </p:txBody>
      </p:sp>
      <p:sp>
        <p:nvSpPr>
          <p:cNvPr id="11" name="TextBox 10"/>
          <p:cNvSpPr txBox="1"/>
          <p:nvPr/>
        </p:nvSpPr>
        <p:spPr>
          <a:xfrm>
            <a:off x="6578776" y="4111566"/>
            <a:ext cx="1809750" cy="523220"/>
          </a:xfrm>
          <a:prstGeom prst="rect">
            <a:avLst/>
          </a:prstGeom>
          <a:noFill/>
        </p:spPr>
        <p:txBody>
          <a:bodyPr wrap="square" rtlCol="0">
            <a:spAutoFit/>
          </a:bodyPr>
          <a:lstStyle/>
          <a:p>
            <a:pPr algn="ctr"/>
            <a:r>
              <a:rPr lang="en-US" sz="1400" b="1" dirty="0" smtClean="0"/>
              <a:t>Wil Edwards</a:t>
            </a:r>
            <a:endParaRPr lang="en-US" sz="1400" b="1" dirty="0"/>
          </a:p>
          <a:p>
            <a:pPr algn="ctr"/>
            <a:r>
              <a:rPr lang="en-US" sz="1400" dirty="0" smtClean="0"/>
              <a:t>Business Developer</a:t>
            </a:r>
            <a:endParaRPr lang="en-US" sz="1400" dirty="0"/>
          </a:p>
        </p:txBody>
      </p:sp>
    </p:spTree>
    <p:extLst>
      <p:ext uri="{BB962C8B-B14F-4D97-AF65-F5344CB8AC3E}">
        <p14:creationId xmlns:p14="http://schemas.microsoft.com/office/powerpoint/2010/main" val="258252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39762"/>
          </a:xfrm>
        </p:spPr>
        <p:txBody>
          <a:bodyPr>
            <a:noAutofit/>
          </a:bodyPr>
          <a:lstStyle/>
          <a:p>
            <a:r>
              <a:rPr lang="en-US" sz="3200" dirty="0" smtClean="0"/>
              <a:t>Rapid Job Series Description </a:t>
            </a:r>
            <a:endParaRPr lang="en-US" sz="3200" dirty="0"/>
          </a:p>
        </p:txBody>
      </p:sp>
      <p:sp>
        <p:nvSpPr>
          <p:cNvPr id="7" name="Content Placeholder 6"/>
          <p:cNvSpPr>
            <a:spLocks noGrp="1"/>
          </p:cNvSpPr>
          <p:nvPr>
            <p:ph idx="1"/>
          </p:nvPr>
        </p:nvSpPr>
        <p:spPr>
          <a:xfrm>
            <a:off x="304800" y="914400"/>
            <a:ext cx="8610600" cy="4114800"/>
          </a:xfrm>
        </p:spPr>
        <p:txBody>
          <a:bodyPr>
            <a:noAutofit/>
          </a:bodyPr>
          <a:lstStyle/>
          <a:p>
            <a:pPr marL="0" indent="0">
              <a:buNone/>
            </a:pPr>
            <a:endParaRPr lang="en-US" sz="1400" b="1" i="1" dirty="0" smtClean="0"/>
          </a:p>
          <a:p>
            <a:pPr marL="0" indent="0">
              <a:buNone/>
            </a:pPr>
            <a:r>
              <a:rPr lang="en-US" sz="1400" b="1" i="1" dirty="0" smtClean="0"/>
              <a:t>January 8, 2015  </a:t>
            </a:r>
            <a:r>
              <a:rPr lang="en-US" sz="1400" b="1" i="1" dirty="0"/>
              <a:t>	</a:t>
            </a:r>
            <a:r>
              <a:rPr lang="en-US" sz="1400" b="1" i="1" dirty="0" smtClean="0"/>
              <a:t>9:00-10:00  </a:t>
            </a:r>
            <a:r>
              <a:rPr lang="en-US" sz="1400" b="1" i="1" dirty="0"/>
              <a:t>Webinar</a:t>
            </a:r>
            <a:endParaRPr lang="en-US" sz="1400" dirty="0"/>
          </a:p>
          <a:p>
            <a:pPr marL="0" indent="0">
              <a:buNone/>
            </a:pPr>
            <a:r>
              <a:rPr lang="en-US" sz="1400" b="1" dirty="0"/>
              <a:t>Part I:    Within 3 hours!  From confirming a job exists to identifying candidates.  This module will share tools and strategies to ensure the job readiness of program participants.</a:t>
            </a:r>
            <a:endParaRPr lang="en-US" sz="1400" dirty="0"/>
          </a:p>
          <a:p>
            <a:pPr marL="0" indent="0">
              <a:buNone/>
            </a:pPr>
            <a:r>
              <a:rPr lang="en-US" sz="1400" b="1" i="1" dirty="0"/>
              <a:t> </a:t>
            </a:r>
            <a:endParaRPr lang="en-US" sz="1400" dirty="0"/>
          </a:p>
          <a:p>
            <a:pPr marL="0" indent="0">
              <a:buNone/>
            </a:pPr>
            <a:r>
              <a:rPr lang="en-US" sz="1400" b="1" i="1" dirty="0" smtClean="0"/>
              <a:t>January 9, </a:t>
            </a:r>
            <a:r>
              <a:rPr lang="en-US" sz="1400" b="1" i="1" dirty="0"/>
              <a:t>2014  	</a:t>
            </a:r>
            <a:r>
              <a:rPr lang="en-US" sz="1400" b="1" i="1" dirty="0" smtClean="0"/>
              <a:t>9:00-10:00   </a:t>
            </a:r>
            <a:r>
              <a:rPr lang="en-US" sz="1400" b="1" i="1" dirty="0"/>
              <a:t>Webinar</a:t>
            </a:r>
            <a:endParaRPr lang="en-US" sz="1400" dirty="0"/>
          </a:p>
          <a:p>
            <a:pPr marL="0" indent="0">
              <a:buNone/>
            </a:pPr>
            <a:r>
              <a:rPr lang="en-US" sz="1400" b="1" dirty="0"/>
              <a:t>Part II:  Within 72 hours!  Candidate Identification to Interviews!  This module will discuss the candidate selection process, engagement of participants and the obvious and less obvious components of readiness process for interviews—including preparing employers.</a:t>
            </a:r>
            <a:endParaRPr lang="en-US" sz="1400" dirty="0"/>
          </a:p>
          <a:p>
            <a:pPr marL="0" indent="0">
              <a:buNone/>
            </a:pPr>
            <a:r>
              <a:rPr lang="en-US" sz="1400" b="1" dirty="0"/>
              <a:t> </a:t>
            </a:r>
            <a:endParaRPr lang="en-US" sz="1400" dirty="0"/>
          </a:p>
          <a:p>
            <a:pPr marL="0" indent="0">
              <a:buNone/>
            </a:pPr>
            <a:r>
              <a:rPr lang="en-US" sz="1400" b="1" i="1" dirty="0" smtClean="0"/>
              <a:t>January 15, 2015  </a:t>
            </a:r>
            <a:r>
              <a:rPr lang="en-US" sz="1400" b="1" i="1" dirty="0"/>
              <a:t>	</a:t>
            </a:r>
            <a:r>
              <a:rPr lang="en-US" sz="1400" b="1" i="1" dirty="0" smtClean="0"/>
              <a:t>9:00-10:00  </a:t>
            </a:r>
            <a:r>
              <a:rPr lang="en-US" sz="1400" b="1" i="1" dirty="0"/>
              <a:t>Webinar </a:t>
            </a:r>
            <a:endParaRPr lang="en-US" sz="1400" dirty="0"/>
          </a:p>
          <a:p>
            <a:pPr marL="0" indent="0">
              <a:buNone/>
            </a:pPr>
            <a:r>
              <a:rPr lang="en-US" sz="1400" b="1" dirty="0"/>
              <a:t>Part III:  Now is NOT the time to ask… Is the family on board?  This module will address ways to engage families and help them overcome their fears.</a:t>
            </a:r>
            <a:endParaRPr lang="en-US" sz="1400" dirty="0"/>
          </a:p>
          <a:p>
            <a:pPr marL="0" indent="0">
              <a:buNone/>
            </a:pPr>
            <a:r>
              <a:rPr lang="en-US" sz="1400" b="1" dirty="0"/>
              <a:t> </a:t>
            </a:r>
            <a:endParaRPr lang="en-US" sz="1400" dirty="0"/>
          </a:p>
          <a:p>
            <a:pPr marL="0" indent="0">
              <a:buNone/>
            </a:pPr>
            <a:r>
              <a:rPr lang="en-US" sz="1400" b="1" i="1" dirty="0" smtClean="0"/>
              <a:t>January 16, 2015</a:t>
            </a:r>
            <a:r>
              <a:rPr lang="en-US" sz="1400" b="1" i="1" dirty="0"/>
              <a:t>	 </a:t>
            </a:r>
            <a:r>
              <a:rPr lang="en-US" sz="1400" b="1" i="1" dirty="0" smtClean="0"/>
              <a:t>9:00-10:00  </a:t>
            </a:r>
            <a:r>
              <a:rPr lang="en-US" sz="1400" b="1" i="1" dirty="0"/>
              <a:t>Webinar</a:t>
            </a:r>
            <a:endParaRPr lang="en-US" sz="1400" dirty="0"/>
          </a:p>
          <a:p>
            <a:pPr marL="0" indent="0">
              <a:buNone/>
            </a:pPr>
            <a:r>
              <a:rPr lang="en-US" sz="1400" b="1" dirty="0"/>
              <a:t>Part IV:   First 30 Days of Employment .   This module discusses the challenges that can arise during those  critical first days.</a:t>
            </a:r>
            <a:endParaRPr lang="en-US" sz="1400" dirty="0"/>
          </a:p>
          <a:p>
            <a:pPr marL="0" indent="0">
              <a:buNone/>
            </a:pPr>
            <a:r>
              <a:rPr lang="en-US" sz="1400" b="1" dirty="0"/>
              <a:t> </a:t>
            </a:r>
            <a:endParaRPr lang="en-US" sz="1400" dirty="0"/>
          </a:p>
          <a:p>
            <a:pPr marL="0" indent="0">
              <a:buNone/>
            </a:pPr>
            <a:r>
              <a:rPr lang="en-US" sz="1400" dirty="0"/>
              <a:t/>
            </a:r>
            <a:br>
              <a:rPr lang="en-US" sz="1400" dirty="0"/>
            </a:br>
            <a:r>
              <a:rPr lang="en-US" sz="1400" dirty="0"/>
              <a:t> </a:t>
            </a:r>
          </a:p>
          <a:p>
            <a:endParaRPr lang="en-US" sz="1400" dirty="0"/>
          </a:p>
          <a:p>
            <a:endParaRPr lang="en-US" sz="1400" b="1" dirty="0" smtClean="0"/>
          </a:p>
          <a:p>
            <a:endParaRPr lang="en-US" sz="1400" dirty="0"/>
          </a:p>
          <a:p>
            <a:endParaRPr lang="en-US" sz="1400" dirty="0"/>
          </a:p>
        </p:txBody>
      </p:sp>
      <p:sp>
        <p:nvSpPr>
          <p:cNvPr id="2" name="Slide Number Placeholder 1"/>
          <p:cNvSpPr>
            <a:spLocks noGrp="1"/>
          </p:cNvSpPr>
          <p:nvPr>
            <p:ph type="sldNum" sz="quarter" idx="12"/>
          </p:nvPr>
        </p:nvSpPr>
        <p:spPr/>
        <p:txBody>
          <a:bodyPr/>
          <a:lstStyle/>
          <a:p>
            <a:fld id="{DD806C5C-B0EC-4DDB-B31D-7B7F9248BD7B}" type="slidenum">
              <a:rPr lang="en-US" smtClean="0"/>
              <a:pPr/>
              <a:t>3</a:t>
            </a:fld>
            <a:endParaRPr lang="en-US"/>
          </a:p>
        </p:txBody>
      </p:sp>
    </p:spTree>
    <p:extLst>
      <p:ext uri="{BB962C8B-B14F-4D97-AF65-F5344CB8AC3E}">
        <p14:creationId xmlns:p14="http://schemas.microsoft.com/office/powerpoint/2010/main" val="4026338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Rapid Job Placement</a:t>
            </a:r>
            <a:r>
              <a:rPr lang="en-US" dirty="0"/>
              <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0563240"/>
              </p:ext>
            </p:extLst>
          </p:nvPr>
        </p:nvGraphicFramePr>
        <p:xfrm>
          <a:off x="457200" y="1600200"/>
          <a:ext cx="8229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D806C5C-B0EC-4DDB-B31D-7B7F9248BD7B}" type="slidenum">
              <a:rPr lang="en-US" smtClean="0"/>
              <a:pPr/>
              <a:t>4</a:t>
            </a:fld>
            <a:endParaRPr lang="en-US"/>
          </a:p>
        </p:txBody>
      </p:sp>
    </p:spTree>
    <p:extLst>
      <p:ext uri="{BB962C8B-B14F-4D97-AF65-F5344CB8AC3E}">
        <p14:creationId xmlns:p14="http://schemas.microsoft.com/office/powerpoint/2010/main" val="317480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the Family </a:t>
            </a:r>
            <a:endParaRPr lang="en-US" dirty="0"/>
          </a:p>
        </p:txBody>
      </p:sp>
      <p:sp>
        <p:nvSpPr>
          <p:cNvPr id="3" name="Content Placeholder 2"/>
          <p:cNvSpPr>
            <a:spLocks noGrp="1"/>
          </p:cNvSpPr>
          <p:nvPr>
            <p:ph idx="1"/>
          </p:nvPr>
        </p:nvSpPr>
        <p:spPr/>
        <p:txBody>
          <a:bodyPr/>
          <a:lstStyle/>
          <a:p>
            <a:r>
              <a:rPr lang="en-US" dirty="0" smtClean="0"/>
              <a:t>For the purpose of this discussion the family includes the individual’s biological family (parents, siblings, etc.) legal guardians or individuals serving in caregiving role in group care or small home living environments</a:t>
            </a:r>
            <a:endParaRPr lang="en-US"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5</a:t>
            </a:fld>
            <a:endParaRPr lang="en-US"/>
          </a:p>
        </p:txBody>
      </p:sp>
    </p:spTree>
    <p:extLst>
      <p:ext uri="{BB962C8B-B14F-4D97-AF65-F5344CB8AC3E}">
        <p14:creationId xmlns:p14="http://schemas.microsoft.com/office/powerpoint/2010/main" val="409494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28600"/>
            <a:ext cx="8686800" cy="758952"/>
          </a:xfrm>
        </p:spPr>
        <p:txBody>
          <a:bodyPr>
            <a:noAutofit/>
          </a:bodyPr>
          <a:lstStyle/>
          <a:p>
            <a:r>
              <a:rPr lang="en-US" sz="3200" b="1" dirty="0" smtClean="0"/>
              <a:t>Family Engagement in the Process </a:t>
            </a:r>
            <a:endParaRPr lang="en-US" sz="3200" b="1" dirty="0"/>
          </a:p>
        </p:txBody>
      </p:sp>
      <p:sp>
        <p:nvSpPr>
          <p:cNvPr id="3" name="Slide Number Placeholder 2"/>
          <p:cNvSpPr>
            <a:spLocks noGrp="1"/>
          </p:cNvSpPr>
          <p:nvPr>
            <p:ph type="sldNum" sz="quarter" idx="12"/>
          </p:nvPr>
        </p:nvSpPr>
        <p:spPr/>
        <p:txBody>
          <a:bodyPr/>
          <a:lstStyle/>
          <a:p>
            <a:fld id="{D8DAB7DB-1A0A-4134-ACCC-F7C5F32D4189}" type="slidenum">
              <a:rPr lang="en-US" smtClean="0"/>
              <a:t>6</a:t>
            </a:fld>
            <a:endParaRPr lang="en-US"/>
          </a:p>
        </p:txBody>
      </p:sp>
      <p:sp>
        <p:nvSpPr>
          <p:cNvPr id="6" name="TextBox 5"/>
          <p:cNvSpPr txBox="1"/>
          <p:nvPr/>
        </p:nvSpPr>
        <p:spPr>
          <a:xfrm>
            <a:off x="422031" y="1066800"/>
            <a:ext cx="5140569" cy="6093976"/>
          </a:xfrm>
          <a:prstGeom prst="rect">
            <a:avLst/>
          </a:prstGeom>
          <a:noFill/>
        </p:spPr>
        <p:txBody>
          <a:bodyPr wrap="square" rtlCol="0">
            <a:spAutoFit/>
          </a:bodyPr>
          <a:lstStyle/>
          <a:p>
            <a:pPr marL="342900" indent="-342900">
              <a:buFont typeface="Arial" panose="020B0604020202020204" pitchFamily="34" charset="0"/>
              <a:buChar char="•"/>
            </a:pPr>
            <a:r>
              <a:rPr lang="en-US" sz="3000" dirty="0" smtClean="0">
                <a:solidFill>
                  <a:srgbClr val="0A8A90"/>
                </a:solidFill>
              </a:rPr>
              <a:t>When/How to introduce the family to the job process:</a:t>
            </a:r>
          </a:p>
          <a:p>
            <a:pPr marL="800100" lvl="1" indent="-342900">
              <a:buFont typeface="Arial" panose="020B0604020202020204" pitchFamily="34" charset="0"/>
              <a:buChar char="•"/>
            </a:pPr>
            <a:r>
              <a:rPr lang="en-US" sz="3000" dirty="0" smtClean="0">
                <a:solidFill>
                  <a:srgbClr val="0A8A90"/>
                </a:solidFill>
              </a:rPr>
              <a:t>ISP/Career Plans</a:t>
            </a:r>
          </a:p>
          <a:p>
            <a:pPr marL="800100" lvl="1" indent="-342900">
              <a:buFont typeface="Arial" panose="020B0604020202020204" pitchFamily="34" charset="0"/>
              <a:buChar char="•"/>
            </a:pPr>
            <a:r>
              <a:rPr lang="en-US" sz="3000" dirty="0" smtClean="0">
                <a:solidFill>
                  <a:srgbClr val="0A8A90"/>
                </a:solidFill>
              </a:rPr>
              <a:t>Family gatherings</a:t>
            </a:r>
          </a:p>
          <a:p>
            <a:pPr marL="800100" lvl="1" indent="-342900">
              <a:buFont typeface="Arial" panose="020B0604020202020204" pitchFamily="34" charset="0"/>
              <a:buChar char="•"/>
            </a:pPr>
            <a:r>
              <a:rPr lang="en-US" sz="3000" dirty="0" smtClean="0">
                <a:solidFill>
                  <a:srgbClr val="0A8A90"/>
                </a:solidFill>
              </a:rPr>
              <a:t>Family to Family Interactions </a:t>
            </a:r>
          </a:p>
          <a:p>
            <a:pPr marL="800100" lvl="1" indent="-342900">
              <a:buFont typeface="Arial" panose="020B0604020202020204" pitchFamily="34" charset="0"/>
              <a:buChar char="•"/>
            </a:pPr>
            <a:r>
              <a:rPr lang="en-US" sz="3000" dirty="0" smtClean="0">
                <a:solidFill>
                  <a:srgbClr val="0A8A90"/>
                </a:solidFill>
              </a:rPr>
              <a:t>Family participation in Integrated Day Activities</a:t>
            </a:r>
          </a:p>
          <a:p>
            <a:pPr marL="800100" lvl="1" indent="-342900">
              <a:buFont typeface="Arial" panose="020B0604020202020204" pitchFamily="34" charset="0"/>
              <a:buChar char="•"/>
            </a:pPr>
            <a:r>
              <a:rPr lang="en-US" sz="3000" dirty="0" smtClean="0">
                <a:solidFill>
                  <a:srgbClr val="0A8A90"/>
                </a:solidFill>
              </a:rPr>
              <a:t>Families going to Job Sites with Business Developers   </a:t>
            </a:r>
          </a:p>
          <a:p>
            <a:pPr marL="342900" indent="-342900">
              <a:buFont typeface="Arial" panose="020B0604020202020204" pitchFamily="34" charset="0"/>
              <a:buChar char="•"/>
            </a:pPr>
            <a:endParaRPr lang="en-US" sz="3000" dirty="0" smtClean="0">
              <a:solidFill>
                <a:srgbClr val="0A8A90"/>
              </a:solidFill>
            </a:endParaRPr>
          </a:p>
          <a:p>
            <a:pPr lvl="1"/>
            <a:endParaRPr lang="en-US" sz="3000" dirty="0" smtClean="0">
              <a:solidFill>
                <a:srgbClr val="0A8A9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192" y="2057399"/>
            <a:ext cx="3305908" cy="2479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018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Family-Participant Interaction </a:t>
            </a:r>
            <a:endParaRPr lang="en-US" dirty="0"/>
          </a:p>
        </p:txBody>
      </p:sp>
      <p:sp>
        <p:nvSpPr>
          <p:cNvPr id="3" name="Content Placeholder 2"/>
          <p:cNvSpPr>
            <a:spLocks noGrp="1"/>
          </p:cNvSpPr>
          <p:nvPr>
            <p:ph idx="1"/>
          </p:nvPr>
        </p:nvSpPr>
        <p:spPr>
          <a:xfrm>
            <a:off x="134815" y="1066800"/>
            <a:ext cx="5562600" cy="4114800"/>
          </a:xfrm>
        </p:spPr>
        <p:txBody>
          <a:bodyPr>
            <a:noAutofit/>
          </a:bodyPr>
          <a:lstStyle/>
          <a:p>
            <a:r>
              <a:rPr lang="en-US" sz="2400" dirty="0" smtClean="0">
                <a:solidFill>
                  <a:schemeClr val="tx1"/>
                </a:solidFill>
              </a:rPr>
              <a:t>When other participants are excited about working –this can be contagious! </a:t>
            </a:r>
          </a:p>
          <a:p>
            <a:r>
              <a:rPr lang="en-US" sz="2400" dirty="0"/>
              <a:t>Yet when the participant goes home and </a:t>
            </a:r>
            <a:r>
              <a:rPr lang="en-US" sz="2400" dirty="0" smtClean="0"/>
              <a:t>shares that </a:t>
            </a:r>
            <a:r>
              <a:rPr lang="en-US" sz="2400" dirty="0"/>
              <a:t>excitement...</a:t>
            </a:r>
          </a:p>
          <a:p>
            <a:r>
              <a:rPr lang="en-US" sz="2400" dirty="0" smtClean="0"/>
              <a:t>They can be met with: </a:t>
            </a:r>
          </a:p>
          <a:p>
            <a:pPr marL="800100" lvl="1" indent="-342900">
              <a:buFont typeface="Arial" panose="020B0604020202020204" pitchFamily="34" charset="0"/>
              <a:buChar char="•"/>
            </a:pPr>
            <a:r>
              <a:rPr lang="en-US" sz="2400" dirty="0" smtClean="0"/>
              <a:t>Discouraging statements</a:t>
            </a:r>
          </a:p>
          <a:p>
            <a:pPr marL="1200150" lvl="2" indent="-342900"/>
            <a:r>
              <a:rPr lang="en-US" sz="2000" dirty="0" smtClean="0"/>
              <a:t>Statements that result in a participant becoming reluctant to pursue employment</a:t>
            </a:r>
          </a:p>
          <a:p>
            <a:pPr marL="800100" lvl="1" indent="-342900">
              <a:buFont typeface="Arial" panose="020B0604020202020204" pitchFamily="34" charset="0"/>
              <a:buChar char="•"/>
            </a:pPr>
            <a:r>
              <a:rPr lang="en-US" sz="2400" dirty="0" smtClean="0"/>
              <a:t>High degree of protection</a:t>
            </a:r>
          </a:p>
          <a:p>
            <a:pPr marL="800100" lvl="1" indent="-342900">
              <a:buFont typeface="Arial" panose="020B0604020202020204" pitchFamily="34" charset="0"/>
              <a:buChar char="•"/>
            </a:pPr>
            <a:r>
              <a:rPr lang="en-US" sz="2400" dirty="0" smtClean="0"/>
              <a:t>More questions than supportive statements </a:t>
            </a:r>
          </a:p>
          <a:p>
            <a:pPr marL="800100" lvl="1"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endParaRPr lang="en-US" sz="2400" dirty="0"/>
          </a:p>
          <a:p>
            <a:endParaRPr lang="en-US" sz="2400"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124200"/>
            <a:ext cx="30480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761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800" dirty="0" smtClean="0"/>
              <a:t>UNDERSTANDING AND ADDRESSING THE FEAR</a:t>
            </a:r>
            <a:endParaRPr lang="en-US" sz="2800" dirty="0"/>
          </a:p>
        </p:txBody>
      </p:sp>
      <p:sp>
        <p:nvSpPr>
          <p:cNvPr id="3" name="Content Placeholder 2"/>
          <p:cNvSpPr>
            <a:spLocks noGrp="1"/>
          </p:cNvSpPr>
          <p:nvPr>
            <p:ph idx="1"/>
          </p:nvPr>
        </p:nvSpPr>
        <p:spPr>
          <a:xfrm>
            <a:off x="533400" y="1143000"/>
            <a:ext cx="8229600" cy="4114800"/>
          </a:xfrm>
        </p:spPr>
        <p:txBody>
          <a:bodyPr>
            <a:normAutofit fontScale="85000" lnSpcReduction="20000"/>
          </a:bodyPr>
          <a:lstStyle/>
          <a:p>
            <a:r>
              <a:rPr lang="en-US" dirty="0" smtClean="0"/>
              <a:t>Basis of the fear:</a:t>
            </a:r>
          </a:p>
          <a:p>
            <a:pPr lvl="1"/>
            <a:r>
              <a:rPr lang="en-US" dirty="0" smtClean="0"/>
              <a:t>Protective instinct  </a:t>
            </a:r>
          </a:p>
          <a:p>
            <a:pPr lvl="1"/>
            <a:r>
              <a:rPr lang="en-US" dirty="0" smtClean="0"/>
              <a:t>Unknown</a:t>
            </a:r>
          </a:p>
          <a:p>
            <a:pPr lvl="1"/>
            <a:r>
              <a:rPr lang="en-US" dirty="0" smtClean="0"/>
              <a:t>“Tried it before and it did not work”</a:t>
            </a:r>
          </a:p>
          <a:p>
            <a:pPr lvl="1"/>
            <a:r>
              <a:rPr lang="en-US" dirty="0" smtClean="0"/>
              <a:t>Makes life more complex and messy</a:t>
            </a:r>
          </a:p>
          <a:p>
            <a:r>
              <a:rPr lang="en-US" dirty="0" smtClean="0"/>
              <a:t>Sometimes it is not fear, it is guilt</a:t>
            </a:r>
          </a:p>
          <a:p>
            <a:pPr lvl="1"/>
            <a:r>
              <a:rPr lang="en-US" dirty="0" smtClean="0"/>
              <a:t>“Does this mean that what I have been doing is wrong?”</a:t>
            </a:r>
          </a:p>
          <a:p>
            <a:pPr lvl="1"/>
            <a:r>
              <a:rPr lang="en-US" dirty="0" smtClean="0"/>
              <a:t>Have I hurt my child by not insisting that they go into the community sooner?”</a:t>
            </a:r>
          </a:p>
          <a:p>
            <a:pPr lvl="1"/>
            <a:r>
              <a:rPr lang="en-US" dirty="0" smtClean="0"/>
              <a:t>Sometimes the family’s reaction is based on financial concerns </a:t>
            </a:r>
            <a:endParaRPr lang="en-US" dirty="0"/>
          </a:p>
          <a:p>
            <a:endParaRPr lang="en-US" dirty="0"/>
          </a:p>
        </p:txBody>
      </p:sp>
      <p:sp>
        <p:nvSpPr>
          <p:cNvPr id="4" name="Slide Number Placeholder 3"/>
          <p:cNvSpPr>
            <a:spLocks noGrp="1"/>
          </p:cNvSpPr>
          <p:nvPr>
            <p:ph type="sldNum" sz="quarter" idx="12"/>
          </p:nvPr>
        </p:nvSpPr>
        <p:spPr/>
        <p:txBody>
          <a:bodyPr/>
          <a:lstStyle/>
          <a:p>
            <a:fld id="{DD806C5C-B0EC-4DDB-B31D-7B7F9248BD7B}" type="slidenum">
              <a:rPr lang="en-US" smtClean="0"/>
              <a:pPr/>
              <a:t>8</a:t>
            </a:fld>
            <a:endParaRPr lang="en-US"/>
          </a:p>
        </p:txBody>
      </p:sp>
    </p:spTree>
    <p:extLst>
      <p:ext uri="{BB962C8B-B14F-4D97-AF65-F5344CB8AC3E}">
        <p14:creationId xmlns:p14="http://schemas.microsoft.com/office/powerpoint/2010/main" val="259925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Fear of Losing </a:t>
            </a:r>
            <a:r>
              <a:rPr lang="en-US" dirty="0" smtClean="0"/>
              <a:t>Benefits May Play a Large Role in Family Reactions </a:t>
            </a:r>
            <a:endParaRPr lang="en-US" dirty="0"/>
          </a:p>
        </p:txBody>
      </p:sp>
      <p:sp>
        <p:nvSpPr>
          <p:cNvPr id="4" name="Content Placeholder 3"/>
          <p:cNvSpPr>
            <a:spLocks noGrp="1"/>
          </p:cNvSpPr>
          <p:nvPr>
            <p:ph idx="1"/>
          </p:nvPr>
        </p:nvSpPr>
        <p:spPr/>
        <p:txBody>
          <a:bodyPr>
            <a:normAutofit lnSpcReduction="10000"/>
          </a:bodyPr>
          <a:lstStyle/>
          <a:p>
            <a:r>
              <a:rPr lang="en-US" dirty="0" smtClean="0"/>
              <a:t>The money may not seem like a lot --but it means a lot to many families</a:t>
            </a:r>
          </a:p>
          <a:p>
            <a:r>
              <a:rPr lang="en-US" dirty="0" smtClean="0"/>
              <a:t>It is part of the family’s overall income stream</a:t>
            </a:r>
          </a:p>
          <a:p>
            <a:r>
              <a:rPr lang="en-US" dirty="0" smtClean="0"/>
              <a:t>Families need to understand the impact of the potential (and real) loss of some benefits</a:t>
            </a:r>
          </a:p>
          <a:p>
            <a:r>
              <a:rPr lang="en-US" dirty="0" smtClean="0"/>
              <a:t>ORS is a strong partner in benefits counseling </a:t>
            </a:r>
            <a:endParaRPr lang="en-US" dirty="0"/>
          </a:p>
        </p:txBody>
      </p:sp>
      <p:sp>
        <p:nvSpPr>
          <p:cNvPr id="2" name="Slide Number Placeholder 1"/>
          <p:cNvSpPr>
            <a:spLocks noGrp="1"/>
          </p:cNvSpPr>
          <p:nvPr>
            <p:ph type="sldNum" sz="quarter" idx="12"/>
          </p:nvPr>
        </p:nvSpPr>
        <p:spPr/>
        <p:txBody>
          <a:bodyPr/>
          <a:lstStyle/>
          <a:p>
            <a:fld id="{DD806C5C-B0EC-4DDB-B31D-7B7F9248BD7B}" type="slidenum">
              <a:rPr lang="en-US" smtClean="0"/>
              <a:pPr/>
              <a:t>9</a:t>
            </a:fld>
            <a:endParaRPr lang="en-US"/>
          </a:p>
        </p:txBody>
      </p:sp>
    </p:spTree>
    <p:extLst>
      <p:ext uri="{BB962C8B-B14F-4D97-AF65-F5344CB8AC3E}">
        <p14:creationId xmlns:p14="http://schemas.microsoft.com/office/powerpoint/2010/main" val="2914716646"/>
      </p:ext>
    </p:extLst>
  </p:cSld>
  <p:clrMapOvr>
    <a:masterClrMapping/>
  </p:clrMapOvr>
</p:sld>
</file>

<file path=ppt/theme/theme1.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1681</TotalTime>
  <Words>475</Words>
  <Application>Microsoft Office PowerPoint</Application>
  <PresentationFormat>On-screen Show (4:3)</PresentationFormat>
  <Paragraphs>87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Practice Improvement Institute Faculty:  Rapid Job Placement Series </vt:lpstr>
      <vt:lpstr>Rapid Job Series Description </vt:lpstr>
      <vt:lpstr>Rapid Job Placement </vt:lpstr>
      <vt:lpstr>Definition of the Family </vt:lpstr>
      <vt:lpstr>Family Engagement in the Process </vt:lpstr>
      <vt:lpstr>Family-Participant Interaction </vt:lpstr>
      <vt:lpstr>UNDERSTANDING AND ADDRESSING THE FEAR</vt:lpstr>
      <vt:lpstr>Fear of Losing Benefits May Play a Large Role in Family Reactions </vt:lpstr>
      <vt:lpstr>Voice of a Family Member</vt:lpstr>
      <vt:lpstr>Voice of the Participant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Lorrie Lutz</dc:creator>
  <cp:lastModifiedBy>Jillian Grossguth</cp:lastModifiedBy>
  <cp:revision>65</cp:revision>
  <dcterms:created xsi:type="dcterms:W3CDTF">2014-03-09T19:35:24Z</dcterms:created>
  <dcterms:modified xsi:type="dcterms:W3CDTF">2015-01-15T17:34:21Z</dcterms:modified>
</cp:coreProperties>
</file>